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352" r:id="rId2"/>
    <p:sldId id="355" r:id="rId3"/>
    <p:sldId id="354" r:id="rId4"/>
    <p:sldId id="356" r:id="rId5"/>
    <p:sldId id="280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3" r:id="rId17"/>
    <p:sldId id="281" r:id="rId18"/>
    <p:sldId id="284" r:id="rId19"/>
    <p:sldId id="285" r:id="rId20"/>
    <p:sldId id="302" r:id="rId21"/>
    <p:sldId id="286" r:id="rId22"/>
    <p:sldId id="287" r:id="rId23"/>
    <p:sldId id="288" r:id="rId24"/>
    <p:sldId id="289" r:id="rId25"/>
    <p:sldId id="294" r:id="rId26"/>
    <p:sldId id="295" r:id="rId27"/>
    <p:sldId id="296" r:id="rId28"/>
    <p:sldId id="297" r:id="rId29"/>
    <p:sldId id="298" r:id="rId30"/>
    <p:sldId id="300" r:id="rId31"/>
    <p:sldId id="342" r:id="rId32"/>
    <p:sldId id="344" r:id="rId33"/>
    <p:sldId id="345" r:id="rId34"/>
    <p:sldId id="346" r:id="rId35"/>
    <p:sldId id="347" r:id="rId36"/>
    <p:sldId id="348" r:id="rId37"/>
    <p:sldId id="343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49" r:id="rId48"/>
    <p:sldId id="351" r:id="rId49"/>
    <p:sldId id="312" r:id="rId50"/>
    <p:sldId id="313" r:id="rId51"/>
    <p:sldId id="314" r:id="rId52"/>
    <p:sldId id="315" r:id="rId53"/>
    <p:sldId id="350" r:id="rId54"/>
    <p:sldId id="316" r:id="rId55"/>
    <p:sldId id="317" r:id="rId56"/>
    <p:sldId id="318" r:id="rId57"/>
    <p:sldId id="334" r:id="rId58"/>
    <p:sldId id="333" r:id="rId59"/>
    <p:sldId id="319" r:id="rId60"/>
    <p:sldId id="320" r:id="rId61"/>
    <p:sldId id="321" r:id="rId62"/>
    <p:sldId id="322" r:id="rId63"/>
    <p:sldId id="357" r:id="rId64"/>
    <p:sldId id="359" r:id="rId65"/>
    <p:sldId id="360" r:id="rId66"/>
    <p:sldId id="361" r:id="rId67"/>
    <p:sldId id="362" r:id="rId68"/>
    <p:sldId id="36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356"/>
    <p:restoredTop sz="91480"/>
  </p:normalViewPr>
  <p:slideViewPr>
    <p:cSldViewPr snapToGrid="0" snapToObjects="1">
      <p:cViewPr varScale="1">
        <p:scale>
          <a:sx n="143" d="100"/>
          <a:sy n="143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4B-3E4F-81CB-8913CAFAD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38-8C4F-ADE3-CB3944399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2A45-987E-152B096ED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0507436570399"/>
          <c:y val="3.8888524351122798E-2"/>
          <c:w val="0.84126304183838196"/>
          <c:h val="0.868266929133857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ysClr val="window" lastClr="FFFFFF"/>
              </a:solidFill>
            </a:ln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(Sheet3!$K$1,Sheet3!$K$5,Sheet3!$K$9)</c:f>
              <c:numCache>
                <c:formatCode>General</c:formatCode>
                <c:ptCount val="3"/>
                <c:pt idx="0">
                  <c:v>9.7000000000000003E-2</c:v>
                </c:pt>
                <c:pt idx="1">
                  <c:v>0.19400000000000001</c:v>
                </c:pt>
                <c:pt idx="2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4-6545-A182-3CB5030D4521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(Sheet3!$K$2,Sheet3!$K$6,Sheet3!$K$10)</c:f>
              <c:numCache>
                <c:formatCode>General</c:formatCode>
                <c:ptCount val="3"/>
                <c:pt idx="0">
                  <c:v>0.19400000000000001</c:v>
                </c:pt>
                <c:pt idx="1">
                  <c:v>0.30599999999999999</c:v>
                </c:pt>
                <c:pt idx="2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4-6545-A182-3CB5030D4521}"/>
            </c:ext>
          </c:extLst>
        </c:ser>
        <c:ser>
          <c:idx val="2"/>
          <c:order val="2"/>
          <c:spPr>
            <a:solidFill>
              <a:srgbClr val="FBDF0C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(Sheet3!$K$3,Sheet3!$K$7,Sheet3!$K$11)</c:f>
              <c:numCache>
                <c:formatCode>General</c:formatCode>
                <c:ptCount val="3"/>
                <c:pt idx="0">
                  <c:v>0.59699999999999998</c:v>
                </c:pt>
                <c:pt idx="1">
                  <c:v>0.69399999999999995</c:v>
                </c:pt>
                <c:pt idx="2">
                  <c:v>0.65300000000000002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4-6545-A182-3CB5030D4521}"/>
            </c:ext>
          </c:extLst>
        </c:ser>
        <c:ser>
          <c:idx val="3"/>
          <c:order val="3"/>
          <c:spPr>
            <a:solidFill>
              <a:srgbClr val="4472C4">
                <a:alpha val="90000"/>
              </a:srgbClr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(Sheet3!$K$4,Sheet3!$K$8,Sheet3!$K$12)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4-6545-A182-3CB5030D4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8717696"/>
        <c:axId val="1708714432"/>
      </c:barChart>
      <c:valAx>
        <c:axId val="1708714432"/>
        <c:scaling>
          <c:orientation val="minMax"/>
          <c:max val="1.1000000000000001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7696"/>
        <c:crosses val="autoZero"/>
        <c:crossBetween val="between"/>
        <c:majorUnit val="0.25"/>
      </c:valAx>
      <c:catAx>
        <c:axId val="170871769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443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effectLst/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5A-474C-A3B9-F8CA86E8A6F9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5A-474C-A3B9-F8CA86E8A6F9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4.0258166439999679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5A-474C-A3B9-F8CA86E8A6F9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05A-474C-A3B9-F8CA86E8A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54320"/>
        <c:axId val="1708757312"/>
      </c:scatterChart>
      <c:valAx>
        <c:axId val="1708754320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757312"/>
        <c:crosses val="autoZero"/>
        <c:crossBetween val="midCat"/>
      </c:valAx>
      <c:valAx>
        <c:axId val="170875731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754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2FA1D-462C-434A-AC16-687FB6E166F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73D56-A31B-2241-A9D5-54325AB1D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27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04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5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96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3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0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56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2502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0021" y="6364909"/>
            <a:ext cx="2743200" cy="365125"/>
          </a:xfrm>
        </p:spPr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4685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806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499652" y="450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1621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201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2056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4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350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674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E59EFB6-422A-6143-9ACA-EA52F484561B}" type="datetimeFigureOut">
              <a:rPr lang="en-US" smtClean="0"/>
              <a:pPr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A3B273-D705-D645-8176-F77D3F8BA3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0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12.png"/><Relationship Id="rId4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42671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Digested DNA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/>
          <a:lstStyle/>
          <a:p>
            <a:r>
              <a:rPr lang="en-US" dirty="0"/>
              <a:t>Reduced Genome Representation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513310" y="2474259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17368" y="5510810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9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15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5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290836" y="160837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290836" y="180670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9831651" y="160040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831651" y="179873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682015" y="1621800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682015" y="1820136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gular Pentagon 31"/>
          <p:cNvSpPr/>
          <p:nvPr/>
        </p:nvSpPr>
        <p:spPr>
          <a:xfrm rot="10800000">
            <a:off x="2516915" y="1621795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gular Pentagon 47"/>
          <p:cNvSpPr/>
          <p:nvPr/>
        </p:nvSpPr>
        <p:spPr>
          <a:xfrm rot="10800000">
            <a:off x="6125736" y="160836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gular Pentagon 50"/>
          <p:cNvSpPr/>
          <p:nvPr/>
        </p:nvSpPr>
        <p:spPr>
          <a:xfrm rot="10800000">
            <a:off x="9666551" y="160039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2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980029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80029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80029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80029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980029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980029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980029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980029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80029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980029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450260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002756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Barcoding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61660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61660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61660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61660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61660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61660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1660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1660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461660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461660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816785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816785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816785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816785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816785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16785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816785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816785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16785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816785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7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2765951" y="1963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765951" y="21622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3125" y="86880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43125" y="106714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626251" y="50515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626251" y="52498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242591" y="41184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242591" y="43167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4175" y="25042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54175" y="27025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03869" y="64429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203869" y="66413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2555295" y="59705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2555295" y="6168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076262" y="557434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076262" y="577267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2667495" y="903974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67495" y="110231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4102595" y="145591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02595" y="16542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66046" y="4042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66046" y="4240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2146262" y="256744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2146262" y="27657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3788301" y="650053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3788301" y="669887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566925" y="5058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66925" y="5256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3238995" y="45876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3238995" y="478601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788301" y="24708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788301" y="2669188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80855" y="1402158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80855" y="160049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328631" y="55722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328631" y="57705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612272" y="35977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612272" y="37960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43125" y="19835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43125" y="21818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2819" y="59222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2819" y="61206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127919" y="64658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127919" y="6664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18277" y="359147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18277" y="3789809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332225" y="141192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332225" y="161026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034660" y="312906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034660" y="332740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087625" y="45883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1087625" y="47866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2325721" y="300752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2325721" y="320585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497075" y="309139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97075" y="328508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205805" y="55154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205805" y="57137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4013786" y="4119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4013786" y="43175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pSp>
        <p:nvGrpSpPr>
          <p:cNvPr id="79" name="Group 78"/>
          <p:cNvGrpSpPr>
            <a:grpSpLocks noChangeAspect="1"/>
          </p:cNvGrpSpPr>
          <p:nvPr/>
        </p:nvGrpSpPr>
        <p:grpSpPr>
          <a:xfrm>
            <a:off x="7953095" y="3114249"/>
            <a:ext cx="1320378" cy="1547113"/>
            <a:chOff x="398038" y="720762"/>
            <a:chExt cx="1065002" cy="1247884"/>
          </a:xfrm>
        </p:grpSpPr>
        <p:sp>
          <p:nvSpPr>
            <p:cNvPr id="80" name="Rounded Rectangle 79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1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2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3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4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5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6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7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8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9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10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1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2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6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1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1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1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6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8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1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6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1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8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1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3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6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1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1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8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3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6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8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1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1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6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1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6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1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1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6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6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1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6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1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6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1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8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1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6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1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6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1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8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1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3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6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8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1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3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6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8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1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3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9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36" grpId="0" animBg="1"/>
      <p:bldP spid="36" grpId="1" animBg="1"/>
      <p:bldP spid="37" grpId="0" animBg="1"/>
      <p:bldP spid="37" grpId="1" animBg="1"/>
      <p:bldP spid="27" grpId="0" animBg="1"/>
      <p:bldP spid="27" grpId="1" animBg="1"/>
      <p:bldP spid="29" grpId="0" animBg="1"/>
      <p:bldP spid="29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  <p:bldP spid="62" grpId="0" animBg="1"/>
      <p:bldP spid="62" grpId="1" animBg="1"/>
      <p:bldP spid="63" grpId="0" animBg="1"/>
      <p:bldP spid="63" grpId="1" animBg="1"/>
      <p:bldP spid="65" grpId="0" animBg="1"/>
      <p:bldP spid="65" grpId="1" animBg="1"/>
      <p:bldP spid="66" grpId="0" animBg="1"/>
      <p:bldP spid="66" grpId="1" animBg="1"/>
      <p:bldP spid="71" grpId="0" animBg="1"/>
      <p:bldP spid="71" grpId="1" animBg="1"/>
      <p:bldP spid="72" grpId="0" animBg="1"/>
      <p:bldP spid="72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3" grpId="0" animBg="1"/>
      <p:bldP spid="83" grpId="1" animBg="1"/>
      <p:bldP spid="84" grpId="0" animBg="1"/>
      <p:bldP spid="84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5" grpId="0" animBg="1"/>
      <p:bldP spid="95" grpId="1" animBg="1"/>
      <p:bldP spid="96" grpId="0" animBg="1"/>
      <p:bldP spid="96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1" grpId="0" animBg="1"/>
      <p:bldP spid="61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85" grpId="0" animBg="1"/>
      <p:bldP spid="85" grpId="1" animBg="1"/>
      <p:bldP spid="86" grpId="0" animBg="1"/>
      <p:bldP spid="86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76538" y="2983734"/>
            <a:ext cx="1065002" cy="1247884"/>
            <a:chOff x="398038" y="720762"/>
            <a:chExt cx="1065002" cy="1247884"/>
          </a:xfrm>
        </p:grpSpPr>
        <p:sp>
          <p:nvSpPr>
            <p:cNvPr id="71" name="Rounded Rectangle 70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cxnSp>
        <p:nvCxnSpPr>
          <p:cNvPr id="6" name="Straight Arrow Connector 5"/>
          <p:cNvCxnSpPr/>
          <p:nvPr/>
        </p:nvCxnSpPr>
        <p:spPr>
          <a:xfrm>
            <a:off x="2484326" y="3662997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175684" y="3093383"/>
            <a:ext cx="1029798" cy="1137240"/>
            <a:chOff x="2520226" y="831406"/>
            <a:chExt cx="1029798" cy="1137240"/>
          </a:xfrm>
        </p:grpSpPr>
        <p:sp>
          <p:nvSpPr>
            <p:cNvPr id="65" name="Rounded Rectangle 64"/>
            <p:cNvSpPr/>
            <p:nvPr/>
          </p:nvSpPr>
          <p:spPr>
            <a:xfrm>
              <a:off x="2520226" y="831406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052727" y="1136462"/>
              <a:ext cx="376518" cy="5711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614741" y="1394517"/>
              <a:ext cx="432477" cy="313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648880" y="1141970"/>
              <a:ext cx="376518" cy="2316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078400" y="1136462"/>
              <a:ext cx="45719" cy="571152"/>
            </a:xfrm>
            <a:prstGeom prst="round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611570" y="1542361"/>
              <a:ext cx="432477" cy="163864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5035308" y="3093383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24135" y="3276471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79142" y="3322164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27512" y="3369926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75882" y="3422918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21154" y="3567703"/>
            <a:ext cx="613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FASTQ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7666" y="3654503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04176" y="3635605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Workflow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891818" y="3078884"/>
            <a:ext cx="1029798" cy="1150710"/>
            <a:chOff x="6711506" y="839948"/>
            <a:chExt cx="1029798" cy="1150710"/>
          </a:xfrm>
        </p:grpSpPr>
        <p:sp>
          <p:nvSpPr>
            <p:cNvPr id="29" name="Rounded Rectangle 28"/>
            <p:cNvSpPr/>
            <p:nvPr/>
          </p:nvSpPr>
          <p:spPr>
            <a:xfrm>
              <a:off x="6711506" y="853418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L-Shape 29"/>
            <p:cNvSpPr/>
            <p:nvPr/>
          </p:nvSpPr>
          <p:spPr>
            <a:xfrm rot="5400000" flipH="1" flipV="1">
              <a:off x="6838290" y="1117878"/>
              <a:ext cx="243707" cy="337050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L-Shape 30"/>
            <p:cNvSpPr/>
            <p:nvPr/>
          </p:nvSpPr>
          <p:spPr>
            <a:xfrm rot="5400000" flipH="1" flipV="1">
              <a:off x="6954528" y="1247290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L-Shape 31"/>
            <p:cNvSpPr/>
            <p:nvPr/>
          </p:nvSpPr>
          <p:spPr>
            <a:xfrm rot="5400000" flipH="1" flipV="1">
              <a:off x="7085098" y="1357336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L-Shape 32"/>
            <p:cNvSpPr/>
            <p:nvPr/>
          </p:nvSpPr>
          <p:spPr>
            <a:xfrm rot="5400000" flipH="1" flipV="1">
              <a:off x="7213820" y="1490034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L-Shape 33"/>
            <p:cNvSpPr/>
            <p:nvPr/>
          </p:nvSpPr>
          <p:spPr>
            <a:xfrm rot="5400000" flipH="1" flipV="1">
              <a:off x="7348310" y="1616249"/>
              <a:ext cx="243705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TextBox 34"/>
            <p:cNvSpPr txBox="1"/>
            <p:nvPr/>
          </p:nvSpPr>
          <p:spPr>
            <a:xfrm>
              <a:off x="6722488" y="839948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dDocent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8060686" y="3638961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748075" y="3092354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954565" y="3221049"/>
            <a:ext cx="616818" cy="879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753566" y="3162677"/>
            <a:ext cx="101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SNPs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980999" y="3551816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133598" y="3529528"/>
            <a:ext cx="93344" cy="45719"/>
            <a:chOff x="8290023" y="1266556"/>
            <a:chExt cx="93344" cy="45719"/>
          </a:xfrm>
        </p:grpSpPr>
        <p:sp>
          <p:nvSpPr>
            <p:cNvPr id="42" name="Rectangle 41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05233" y="3529528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45" name="Rectangle 44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9271462" y="3529528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319087" y="3529528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8980999" y="3689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271462" y="3667784"/>
            <a:ext cx="93344" cy="45719"/>
            <a:chOff x="8290023" y="1266556"/>
            <a:chExt cx="93344" cy="45719"/>
          </a:xfrm>
        </p:grpSpPr>
        <p:sp>
          <p:nvSpPr>
            <p:cNvPr id="51" name="Rectangle 5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405233" y="3667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133598" y="3667211"/>
            <a:ext cx="93344" cy="45719"/>
            <a:chOff x="8392962" y="1404239"/>
            <a:chExt cx="93344" cy="45719"/>
          </a:xfrm>
        </p:grpSpPr>
        <p:sp>
          <p:nvSpPr>
            <p:cNvPr id="57" name="Rectangle 56"/>
            <p:cNvSpPr/>
            <p:nvPr/>
          </p:nvSpPr>
          <p:spPr>
            <a:xfrm>
              <a:off x="8392962" y="1404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40587" y="1404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8980999" y="3831653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405233" y="3809365"/>
            <a:ext cx="93344" cy="45719"/>
            <a:chOff x="8290023" y="1266556"/>
            <a:chExt cx="93344" cy="45719"/>
          </a:xfrm>
        </p:grpSpPr>
        <p:sp>
          <p:nvSpPr>
            <p:cNvPr id="61" name="Rectangle 6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133598" y="3809365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64" name="Rectangle 6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9271462" y="3809365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9319087" y="3809365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8980999" y="3970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9133598" y="3948211"/>
            <a:ext cx="93344" cy="45719"/>
            <a:chOff x="8290023" y="1266556"/>
            <a:chExt cx="93344" cy="45719"/>
          </a:xfrm>
        </p:grpSpPr>
        <p:sp>
          <p:nvSpPr>
            <p:cNvPr id="83" name="Rectangle 82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405233" y="3948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86" name="Rectangle 85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9271462" y="3948211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319087" y="3948211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32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456" y="5495636"/>
            <a:ext cx="89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717" y="2033624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Nucleotide Polymorphism (SNP)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22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RAD: what is it good for?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839" y="2203984"/>
            <a:ext cx="9118922" cy="23802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3257" y="1024142"/>
            <a:ext cx="9118922" cy="11921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13366" y="4584252"/>
            <a:ext cx="347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modified from Peterson et al. 2012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3257" y="4979121"/>
            <a:ext cx="9132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Reduced representation of the genome allows for inexpensive and rapid genotyping of dozens to hundreds of samples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410" y="6204986"/>
            <a:ext cx="912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The ability to survey neutral and adaptive genomic variation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822521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38250"/>
            <a:ext cx="10896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67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Sex-biased dispersal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62494"/>
            <a:ext cx="7238121" cy="5465200"/>
          </a:xfrm>
        </p:spPr>
        <p:txBody>
          <a:bodyPr>
            <a:normAutofit/>
          </a:bodyPr>
          <a:lstStyle/>
          <a:p>
            <a:r>
              <a:rPr lang="en-US" dirty="0"/>
              <a:t>One sex exhibits philopatry (side fidelity)</a:t>
            </a:r>
          </a:p>
          <a:p>
            <a:pPr lvl="1"/>
            <a:r>
              <a:rPr lang="en-US" dirty="0"/>
              <a:t>Typically males monogamous species</a:t>
            </a:r>
          </a:p>
          <a:p>
            <a:pPr lvl="1"/>
            <a:r>
              <a:rPr lang="en-US" dirty="0"/>
              <a:t>Typically females in polygamous species</a:t>
            </a:r>
          </a:p>
          <a:p>
            <a:r>
              <a:rPr lang="en-US" dirty="0"/>
              <a:t>While the other sex is dispersive</a:t>
            </a:r>
          </a:p>
          <a:p>
            <a:endParaRPr lang="en-US" dirty="0"/>
          </a:p>
          <a:p>
            <a:r>
              <a:rPr lang="en-US" dirty="0"/>
              <a:t>Conflicting forces acting on the genome</a:t>
            </a:r>
          </a:p>
          <a:p>
            <a:pPr lvl="1"/>
            <a:r>
              <a:rPr lang="en-US" dirty="0"/>
              <a:t>Dispersive sex is homogenizing much of the genome</a:t>
            </a:r>
          </a:p>
          <a:p>
            <a:pPr lvl="2"/>
            <a:r>
              <a:rPr lang="en-US" dirty="0"/>
              <a:t>bi-parentally inherited parts of the genome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If there is environmental variation in natal habitat, localized selection could lead to increased reproductive success for the philopatric sex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879" y="926121"/>
            <a:ext cx="3470205" cy="2393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878" y="3362096"/>
            <a:ext cx="3470489" cy="3065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Sharks (</a:t>
            </a:r>
            <a:r>
              <a:rPr lang="en-US" i="1" dirty="0" err="1"/>
              <a:t>Sphyrna</a:t>
            </a:r>
            <a:r>
              <a:rPr lang="en-US" i="1" dirty="0"/>
              <a:t> </a:t>
            </a:r>
            <a:r>
              <a:rPr lang="en-US" i="1" dirty="0" err="1"/>
              <a:t>tiburo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Found in coastal waters of western Atlantic and Gulf of Mexico</a:t>
            </a:r>
          </a:p>
          <a:p>
            <a:r>
              <a:rPr lang="en-US" dirty="0"/>
              <a:t>Known to use nearshore habitat for gestation and parturition </a:t>
            </a:r>
          </a:p>
          <a:p>
            <a:pPr lvl="1"/>
            <a:r>
              <a:rPr lang="en-US" dirty="0"/>
              <a:t>Thought to exhibit female philopatry</a:t>
            </a:r>
          </a:p>
          <a:p>
            <a:pPr lvl="2"/>
            <a:r>
              <a:rPr lang="en-US" dirty="0"/>
              <a:t>extensive maternal investment</a:t>
            </a:r>
          </a:p>
          <a:p>
            <a:pPr lvl="2"/>
            <a:r>
              <a:rPr lang="en-US" dirty="0"/>
              <a:t>natal habitats differ substantially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Significant differences in life history among across geographic regions </a:t>
            </a:r>
          </a:p>
          <a:p>
            <a:pPr lvl="1"/>
            <a:r>
              <a:rPr lang="en-US" dirty="0"/>
              <a:t>Size at age</a:t>
            </a:r>
          </a:p>
          <a:p>
            <a:pPr lvl="1"/>
            <a:r>
              <a:rPr lang="en-US" dirty="0"/>
              <a:t>Growth rate </a:t>
            </a:r>
          </a:p>
          <a:p>
            <a:pPr lvl="1"/>
            <a:r>
              <a:rPr lang="en-US" dirty="0"/>
              <a:t>Size and age at maturity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416858" y="4371784"/>
            <a:ext cx="4961966" cy="3164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7" y="4622989"/>
            <a:ext cx="3889071" cy="2662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Population Genomics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6" y="1684671"/>
            <a:ext cx="5380044" cy="4420294"/>
          </a:xfrm>
        </p:spPr>
        <p:txBody>
          <a:bodyPr>
            <a:normAutofit/>
          </a:bodyPr>
          <a:lstStyle/>
          <a:p>
            <a:r>
              <a:rPr lang="en-US" sz="3200" dirty="0"/>
              <a:t>Surveyed 134 individuals from 4 different localities</a:t>
            </a:r>
          </a:p>
          <a:p>
            <a:endParaRPr lang="en-US" sz="3200" dirty="0"/>
          </a:p>
          <a:p>
            <a:pPr lvl="1"/>
            <a:r>
              <a:rPr lang="en-US" sz="3600" dirty="0" err="1"/>
              <a:t>ddRAD</a:t>
            </a:r>
            <a:r>
              <a:rPr lang="en-US" sz="3600" dirty="0"/>
              <a:t> sequencing </a:t>
            </a:r>
          </a:p>
          <a:p>
            <a:pPr lvl="2"/>
            <a:endParaRPr lang="en-US" sz="3200" dirty="0"/>
          </a:p>
          <a:p>
            <a:pPr lvl="1"/>
            <a:r>
              <a:rPr lang="en-US" sz="3600" dirty="0"/>
              <a:t>Sanger sequencing</a:t>
            </a:r>
          </a:p>
          <a:p>
            <a:pPr lvl="1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01856" y="1481070"/>
            <a:ext cx="4935071" cy="4827495"/>
            <a:chOff x="237560" y="854916"/>
            <a:chExt cx="4935071" cy="4827495"/>
          </a:xfrm>
        </p:grpSpPr>
        <p:pic>
          <p:nvPicPr>
            <p:cNvPr id="32" name="Picture 31" descr="GOMMapColor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33" name="Oval 32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42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0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91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3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52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r>
              <a:rPr lang="en-US" dirty="0" err="1"/>
              <a:t>BayeScan</a:t>
            </a:r>
            <a:r>
              <a:rPr lang="en-US" dirty="0"/>
              <a:t> found 30 outlier loci that were putatively under selection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9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>
            <p:extLst/>
          </p:nvPr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>
            <p:extLst/>
          </p:nvPr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r>
                        <a:rPr lang="en-US" sz="2400" b="1" i="0" dirty="0">
                          <a:solidFill>
                            <a:schemeClr val="bg1"/>
                          </a:solidFill>
                        </a:rPr>
                        <a:t>**</a:t>
                      </a:r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04955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739721"/>
              </p:ext>
            </p:extLst>
          </p:nvPr>
        </p:nvGraphicFramePr>
        <p:xfrm>
          <a:off x="4835898" y="4460816"/>
          <a:ext cx="5969613" cy="248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874" y="5557428"/>
            <a:ext cx="475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18 O-SNP loci had </a:t>
            </a:r>
            <a:r>
              <a:rPr lang="en-US" sz="2400" i="1" dirty="0">
                <a:solidFill>
                  <a:srgbClr val="FFFF00"/>
                </a:solidFill>
              </a:rPr>
              <a:t>r</a:t>
            </a:r>
            <a:r>
              <a:rPr lang="en-US" sz="2400" baseline="30000" dirty="0">
                <a:solidFill>
                  <a:srgbClr val="FFFF00"/>
                </a:solidFill>
              </a:rPr>
              <a:t>2</a:t>
            </a:r>
            <a:r>
              <a:rPr lang="en-US" sz="2400" dirty="0">
                <a:solidFill>
                  <a:srgbClr val="FFFF00"/>
                </a:solidFill>
              </a:rPr>
              <a:t> values ≥ 0.90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Explained 75.6% of X axis variation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57483"/>
              </p:ext>
            </p:extLst>
          </p:nvPr>
        </p:nvGraphicFramePr>
        <p:xfrm>
          <a:off x="5000969" y="1569793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00566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Breaking RAD:</a:t>
            </a:r>
            <a:br>
              <a:rPr lang="en-US" sz="6600" dirty="0"/>
            </a:br>
            <a:r>
              <a:rPr lang="en-US" sz="3500" dirty="0"/>
              <a:t>Limitations of RADseq for studying adaptation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29F3B-7896-D740-8CB7-7D1967356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9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by linkage and enzyme choice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35279" y="3175440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435279" y="3373777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41579" y="2817374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30846" y="322593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1579" y="323747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3175" y="284277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7" name="Regular Pentagon 26"/>
          <p:cNvSpPr/>
          <p:nvPr/>
        </p:nvSpPr>
        <p:spPr>
          <a:xfrm>
            <a:off x="1583188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6288884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459555" y="3175440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459555" y="3370580"/>
            <a:ext cx="2377440" cy="56274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158063" y="3172391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158165" y="3369912"/>
            <a:ext cx="237744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7-Point Star 34"/>
          <p:cNvSpPr/>
          <p:nvPr/>
        </p:nvSpPr>
        <p:spPr>
          <a:xfrm>
            <a:off x="4438412" y="3087742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gular Pentagon 36"/>
          <p:cNvSpPr/>
          <p:nvPr/>
        </p:nvSpPr>
        <p:spPr>
          <a:xfrm>
            <a:off x="8246776" y="314745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>
            <a:off x="2953178" y="314314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7-Point Star 38"/>
          <p:cNvSpPr/>
          <p:nvPr/>
        </p:nvSpPr>
        <p:spPr>
          <a:xfrm>
            <a:off x="8980623" y="3093780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67661" y="2953061"/>
            <a:ext cx="2143593" cy="73453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41579" y="4497049"/>
            <a:ext cx="8683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Adaptive locus will be missed by RADseq Analysis!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41" grpId="0" animBg="1"/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269" y="0"/>
            <a:ext cx="11184353" cy="1325563"/>
          </a:xfrm>
        </p:spPr>
        <p:txBody>
          <a:bodyPr/>
          <a:lstStyle/>
          <a:p>
            <a:r>
              <a:rPr lang="en-US" dirty="0"/>
              <a:t>Size of linkage blocks </a:t>
            </a:r>
            <a:r>
              <a:rPr lang="en-US"/>
              <a:t>impact chance of detection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9" y="1306361"/>
            <a:ext cx="5387042" cy="48880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50" y="1306360"/>
            <a:ext cx="5049370" cy="4888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739" y="6194365"/>
            <a:ext cx="538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Lowry et al. 2016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74250" y="6194365"/>
            <a:ext cx="504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McKinney et al. 2016</a:t>
            </a:r>
          </a:p>
        </p:txBody>
      </p:sp>
    </p:spTree>
    <p:extLst>
      <p:ext uri="{BB962C8B-B14F-4D97-AF65-F5344CB8AC3E}">
        <p14:creationId xmlns:p14="http://schemas.microsoft.com/office/powerpoint/2010/main" val="169948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limitations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47"/>
          <a:stretch/>
        </p:blipFill>
        <p:spPr>
          <a:xfrm>
            <a:off x="204010" y="2094874"/>
            <a:ext cx="5393352" cy="3028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45246" r="5747"/>
          <a:stretch/>
        </p:blipFill>
        <p:spPr>
          <a:xfrm>
            <a:off x="5835652" y="1731362"/>
            <a:ext cx="4916774" cy="37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65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613" y="1016155"/>
            <a:ext cx="7190955" cy="5654467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There is no perfect method!</a:t>
            </a:r>
          </a:p>
          <a:p>
            <a:endParaRPr lang="en-US" sz="4400" dirty="0"/>
          </a:p>
          <a:p>
            <a:r>
              <a:rPr lang="en-US" sz="4400" dirty="0"/>
              <a:t>Linkage block size should inform experimental design</a:t>
            </a:r>
          </a:p>
          <a:p>
            <a:endParaRPr lang="en-US" sz="4400" dirty="0"/>
          </a:p>
          <a:p>
            <a:r>
              <a:rPr lang="en-US" sz="4400" dirty="0"/>
              <a:t>For surveying neutral AND adaptive variation in non-model organisms, it’s hard to beat RADseq.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RAD broken?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55" y="1265457"/>
            <a:ext cx="3342807" cy="50142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48700" y="5212080"/>
            <a:ext cx="693420" cy="701040"/>
          </a:xfrm>
          <a:prstGeom prst="rect">
            <a:avLst/>
          </a:prstGeom>
          <a:solidFill>
            <a:srgbClr val="04673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57010" y="5212080"/>
            <a:ext cx="88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70924" y="5182374"/>
            <a:ext cx="60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38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72590" y="5681272"/>
            <a:ext cx="2473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/>
                </a:solidFill>
              </a:rPr>
              <a:t>For now...</a:t>
            </a:r>
          </a:p>
        </p:txBody>
      </p:sp>
    </p:spTree>
    <p:extLst>
      <p:ext uri="{BB962C8B-B14F-4D97-AF65-F5344CB8AC3E}">
        <p14:creationId xmlns:p14="http://schemas.microsoft.com/office/powerpoint/2010/main" val="59986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RADseq Methods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34B78F-C5C0-704A-BB9E-58F08BBF66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37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many flavors of RAD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12299" y="1590547"/>
            <a:ext cx="6380156" cy="4452874"/>
          </a:xfrm>
        </p:spPr>
        <p:txBody>
          <a:bodyPr>
            <a:normAutofit/>
          </a:bodyPr>
          <a:lstStyle/>
          <a:p>
            <a:r>
              <a:rPr lang="en-US" sz="3200" dirty="0"/>
              <a:t>Original RAD (</a:t>
            </a:r>
            <a:r>
              <a:rPr lang="en-US" sz="3200" dirty="0" err="1"/>
              <a:t>mbRAD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Miller et al. 2007 and Baird et al. 2008 </a:t>
            </a:r>
          </a:p>
          <a:p>
            <a:r>
              <a:rPr lang="en-US" sz="3200" dirty="0"/>
              <a:t>Double Digest RAD (</a:t>
            </a:r>
            <a:r>
              <a:rPr lang="en-US" sz="3200" dirty="0" err="1"/>
              <a:t>ddRAD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Peterson et al. 2012</a:t>
            </a:r>
          </a:p>
          <a:p>
            <a:r>
              <a:rPr lang="en-US" sz="3200" dirty="0"/>
              <a:t>2bRAD</a:t>
            </a:r>
          </a:p>
          <a:p>
            <a:pPr lvl="1"/>
            <a:r>
              <a:rPr lang="en-US" sz="2800" dirty="0"/>
              <a:t> </a:t>
            </a:r>
            <a:r>
              <a:rPr lang="nb-NO" sz="2800" dirty="0"/>
              <a:t>Wang et al. 2012 </a:t>
            </a:r>
          </a:p>
          <a:p>
            <a:r>
              <a:rPr lang="nb-NO" sz="3200" dirty="0" err="1"/>
              <a:t>ezRAD</a:t>
            </a:r>
            <a:endParaRPr lang="nb-NO" sz="3200" dirty="0"/>
          </a:p>
          <a:p>
            <a:pPr lvl="1"/>
            <a:r>
              <a:rPr lang="nb-NO" sz="2800" dirty="0"/>
              <a:t>Toonen et al. 2013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455" y="2388869"/>
            <a:ext cx="3994727" cy="2856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02" y="717783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9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accent4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accent4"/>
                          </a:solidFill>
                        </a:rPr>
                        <a:t>transcriptome</a:t>
                      </a:r>
                      <a:r>
                        <a:rPr lang="en-US" sz="2400" b="1" i="0" dirty="0">
                          <a:solidFill>
                            <a:schemeClr val="accent4"/>
                          </a:solidFill>
                        </a:rPr>
                        <a:t>**</a:t>
                      </a:r>
                      <a:endParaRPr lang="en-US" sz="2000" b="1" i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318528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mbRAD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403093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463471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045" y="3061821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cutting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adapters ligated to fragments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Ligated fragments are then </a:t>
            </a:r>
            <a:r>
              <a:rPr lang="en-US" sz="2800" dirty="0" err="1">
                <a:solidFill>
                  <a:srgbClr val="FFFFFF"/>
                </a:solidFill>
              </a:rPr>
              <a:t>sonicated</a:t>
            </a:r>
            <a:r>
              <a:rPr lang="en-US" sz="2800" dirty="0">
                <a:solidFill>
                  <a:srgbClr val="FFFFFF"/>
                </a:solidFill>
              </a:rPr>
              <a:t>  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common adapter ligated to sheared ends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No size selection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68193" y="105110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68193" y="113423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68193" y="122659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68193" y="13097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79693" y="189392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85781" y="197705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16407" y="206941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530064" y="21525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469044" y="189628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164244" y="197941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66270" y="207177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338414" y="215490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624410" y="102110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624410" y="110423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624410" y="119659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624410" y="127972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55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29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ddRAD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3015" y="3158802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and one common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 is ligated to one cut overhang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usually the rare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sampled genome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01538" y="1055279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1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2bRAD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20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2bRAD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8386" y="3338911"/>
            <a:ext cx="8401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occurs with </a:t>
            </a:r>
            <a:r>
              <a:rPr lang="en-US" sz="2800" dirty="0" err="1">
                <a:solidFill>
                  <a:srgbClr val="FFFFFF"/>
                </a:solidFill>
              </a:rPr>
              <a:t>IIb</a:t>
            </a:r>
            <a:r>
              <a:rPr lang="en-US" sz="2800" dirty="0">
                <a:solidFill>
                  <a:srgbClr val="FFFFFF"/>
                </a:solidFill>
              </a:rPr>
              <a:t> restriction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Dual barcoded adapters are ligated to fragment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Uniform sized fragments are gel excised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5527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114865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114865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114865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14865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831460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831460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31460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831460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14865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114865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114865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14865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831460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831460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831460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831460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4156400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6608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71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30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ezRAD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91796" y="3020257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(two) common cutters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Digested DNA is inserted into commercial Illumina prep kit (Illumina or Kappa)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Library can be prepared with or without PCR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number of fragments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6912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07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29" y="855468"/>
            <a:ext cx="10569498" cy="5366911"/>
          </a:xfrm>
        </p:spPr>
        <p:txBody>
          <a:bodyPr/>
          <a:lstStyle/>
          <a:p>
            <a:r>
              <a:rPr lang="en-US" dirty="0" err="1"/>
              <a:t>hyRAD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plosone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=10.1371/journal.pone.0151651</a:t>
            </a:r>
          </a:p>
          <a:p>
            <a:pPr lvl="1"/>
            <a:endParaRPr lang="en-US" dirty="0"/>
          </a:p>
          <a:p>
            <a:r>
              <a:rPr lang="en-US" dirty="0" err="1"/>
              <a:t>RAcap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onlinelibrary.wiley.com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/10.1111/1755-0998.12566/abstract</a:t>
            </a:r>
          </a:p>
          <a:p>
            <a:pPr lvl="1"/>
            <a:endParaRPr lang="en-US" dirty="0"/>
          </a:p>
          <a:p>
            <a:r>
              <a:rPr lang="en-US" dirty="0"/>
              <a:t>Rapture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www.genetics.org</a:t>
            </a:r>
            <a:r>
              <a:rPr lang="en-US" dirty="0"/>
              <a:t>/content/early/2015/12/22/genetics.115.183665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 Capture Methods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55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 Capture Methods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73" y="823208"/>
            <a:ext cx="7829020" cy="589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3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The random shearing of the ends of fragments allows the putative identification of PCR duplicates</a:t>
            </a:r>
          </a:p>
          <a:p>
            <a:pPr lvl="1"/>
            <a:r>
              <a:rPr lang="en-US" dirty="0"/>
              <a:t>The random shearing leads to longer RAD loci and longer assembled contigs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Less susceptible to allele Drop 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9115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The lab protocol is the most technically challenging and requires extra equipment like a </a:t>
            </a:r>
            <a:r>
              <a:rPr lang="en-US" dirty="0" err="1"/>
              <a:t>sonicator</a:t>
            </a:r>
            <a:endParaRPr lang="en-US" dirty="0"/>
          </a:p>
          <a:p>
            <a:pPr lvl="1"/>
            <a:r>
              <a:rPr lang="en-US" dirty="0"/>
              <a:t>There is a significant bias in </a:t>
            </a:r>
            <a:r>
              <a:rPr lang="en-US" dirty="0" err="1"/>
              <a:t>mbRAD</a:t>
            </a:r>
            <a:r>
              <a:rPr lang="en-US" dirty="0"/>
              <a:t> libraries relative to the original length of the restriction fragment.</a:t>
            </a:r>
          </a:p>
          <a:p>
            <a:pPr lvl="1"/>
            <a:r>
              <a:rPr lang="en-US" dirty="0"/>
              <a:t>Varying fragment sizes also makes </a:t>
            </a:r>
            <a:r>
              <a:rPr lang="en-US" dirty="0" err="1"/>
              <a:t>mbRAD</a:t>
            </a:r>
            <a:r>
              <a:rPr lang="en-US" dirty="0"/>
              <a:t> more susceptible to PCR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4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What is RADseq?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8037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The greatest degree of flexibility in terms of genome sampling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Can be easily multiplexed and relatively inexpensive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Less susceptible to PCR bias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Size selection can bias the representation of alleles and loci across libraries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requires the highest initial quality of DNA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enzymes increases the change of allele dropout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By far the easiest and cheapest protocol</a:t>
            </a:r>
          </a:p>
          <a:p>
            <a:pPr lvl="2"/>
            <a:r>
              <a:rPr lang="en-US" dirty="0"/>
              <a:t>No special cleanups </a:t>
            </a:r>
          </a:p>
          <a:p>
            <a:pPr lvl="2"/>
            <a:r>
              <a:rPr lang="en-US" dirty="0"/>
              <a:t>No special equipment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No bias from size selection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specialized adapters the number of fragments sampled can be customizable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There are a limited number and cut sites for </a:t>
            </a:r>
            <a:r>
              <a:rPr lang="en-US" dirty="0" err="1"/>
              <a:t>IIb</a:t>
            </a:r>
            <a:r>
              <a:rPr lang="en-US" dirty="0"/>
              <a:t>-type restriction endonucleases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Fragment and read lengths are much smaller than other methods and cannot be used build contigs.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Fragments are likely not </a:t>
            </a:r>
            <a:r>
              <a:rPr lang="en-US" dirty="0" err="1"/>
              <a:t>mappable</a:t>
            </a:r>
            <a:r>
              <a:rPr lang="en-US" dirty="0"/>
              <a:t> across species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2bRAD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Use of commercial library prep kits that come with support and a guarantee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Digested DNA could simply be shipped off to almost any Illumina sequence providers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Combined with the proper commercial kit, </a:t>
            </a:r>
            <a:r>
              <a:rPr lang="en-US" dirty="0" err="1"/>
              <a:t>ezRAD</a:t>
            </a:r>
            <a:r>
              <a:rPr lang="en-US" dirty="0"/>
              <a:t> is the only RAD protocol that can be completed without PCR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Commercial sequencing kits are quite expensive relative to “homebrew” library preps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 </a:t>
            </a:r>
            <a:r>
              <a:rPr lang="en-US" dirty="0" err="1"/>
              <a:t>ezRAD</a:t>
            </a:r>
            <a:r>
              <a:rPr lang="en-US" dirty="0"/>
              <a:t> sequencing reads start with the cut site and this reduced complexity can impact sequence quality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ezRAD</a:t>
            </a:r>
            <a:r>
              <a:rPr lang="en-US" dirty="0"/>
              <a:t> relies heavily on size selection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No longer dependent on enzymes for sampling loci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Less allele dropout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Lower quality DNA can be used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Requires extra laboratory steps and costs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captures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sets of probes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discuss!</a:t>
            </a:r>
          </a:p>
        </p:txBody>
      </p:sp>
      <p:pic>
        <p:nvPicPr>
          <p:cNvPr id="8" name="Picture 7" descr="Screen Shot 2015-03-02 at 3.37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388921"/>
            <a:ext cx="9144000" cy="4739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01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8351"/>
            <a:ext cx="10125021" cy="4351338"/>
          </a:xfrm>
        </p:spPr>
        <p:txBody>
          <a:bodyPr anchor="ctr">
            <a:normAutofit lnSpcReduction="10000"/>
          </a:bodyPr>
          <a:lstStyle/>
          <a:p>
            <a:r>
              <a:rPr lang="en-US" sz="4000" dirty="0"/>
              <a:t>Allele dropout</a:t>
            </a:r>
          </a:p>
          <a:p>
            <a:endParaRPr lang="en-US" sz="4000" dirty="0"/>
          </a:p>
          <a:p>
            <a:r>
              <a:rPr lang="en-US" sz="4000" dirty="0"/>
              <a:t>Restriction fragment length bias</a:t>
            </a:r>
          </a:p>
          <a:p>
            <a:endParaRPr lang="en-US" sz="4000" dirty="0"/>
          </a:p>
          <a:p>
            <a:r>
              <a:rPr lang="en-US" sz="4000" dirty="0"/>
              <a:t>PCR Bias</a:t>
            </a:r>
          </a:p>
          <a:p>
            <a:endParaRPr lang="en-US" sz="4000" dirty="0"/>
          </a:p>
          <a:p>
            <a:r>
              <a:rPr lang="en-US" sz="4000" dirty="0"/>
              <a:t>Size Selection/Library Effect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74902" y="3396791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74902" y="3595128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1202" y="3038725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0469" y="344728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1202" y="3458829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72798" y="306412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5" name="Regular Pentagon 14"/>
          <p:cNvSpPr/>
          <p:nvPr/>
        </p:nvSpPr>
        <p:spPr>
          <a:xfrm>
            <a:off x="2777872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gular Pentagon 15"/>
          <p:cNvSpPr/>
          <p:nvPr/>
        </p:nvSpPr>
        <p:spPr>
          <a:xfrm>
            <a:off x="6838250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942972" y="294862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42972" y="303175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42972" y="312411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42972" y="320724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4472" y="379144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60560" y="387457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91186" y="396693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04843" y="405006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843823" y="379380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39023" y="387693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441049" y="396929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13193" y="405242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99189" y="291863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99189" y="300176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99189" y="309412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99189" y="317725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874902" y="521828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74902" y="541662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481202" y="486022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70469" y="526878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1202" y="528032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972798" y="488562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9" name="Regular Pentagon 38"/>
          <p:cNvSpPr/>
          <p:nvPr/>
        </p:nvSpPr>
        <p:spPr>
          <a:xfrm>
            <a:off x="2777872" y="518294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6838250" y="5182943"/>
            <a:ext cx="330200" cy="279400"/>
          </a:xfrm>
          <a:prstGeom prst="pentagon">
            <a:avLst/>
          </a:prstGeom>
          <a:solidFill>
            <a:schemeClr val="accent3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942972" y="47701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42972" y="485325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942972" y="494561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942972" y="502874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654472" y="56129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360560" y="569607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491186" y="578843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04843" y="587156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54449" y="3294957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IND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96960" y="5105342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IND 2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/>
              <a:t>Allele Dropout</a:t>
            </a:r>
          </a:p>
          <a:p>
            <a:pPr lvl="1"/>
            <a:r>
              <a:rPr lang="en-US" dirty="0"/>
              <a:t>This happens when there is a mutation in a cut site for a particular subset of individuals.  Individuals with this mutation will not have reads at this genomic location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 animBg="1"/>
      <p:bldP spid="40" grpId="0" animBg="1"/>
      <p:bldP spid="57" grpId="0"/>
      <p:bldP spid="58" grpId="0"/>
      <p:bldP spid="61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/>
              <a:t>Allele Dropout</a:t>
            </a:r>
          </a:p>
          <a:p>
            <a:pPr lvl="1"/>
            <a:r>
              <a:rPr lang="en-US" dirty="0"/>
              <a:t>This happens when there is a mutation in a cut site for a particular subset of individuals.  Individuals with this mutation will not have reads at this genomic location</a:t>
            </a:r>
          </a:p>
          <a:p>
            <a:pPr lvl="1"/>
            <a:r>
              <a:rPr lang="en-US" dirty="0"/>
              <a:t>Will reduce overall estimates of genetic diversity and heterozygosity</a:t>
            </a:r>
          </a:p>
          <a:p>
            <a:pPr lvl="1"/>
            <a:r>
              <a:rPr lang="en-US" dirty="0"/>
              <a:t>Simulations suggest that RADseq methods that utilizing more than one enzyme may be more sensitive to this bias than </a:t>
            </a:r>
            <a:r>
              <a:rPr lang="en-US" dirty="0" err="1"/>
              <a:t>mbRAD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Mitigated </a:t>
            </a:r>
            <a:r>
              <a:rPr lang="en-US" dirty="0" err="1"/>
              <a:t>bioinformatically</a:t>
            </a:r>
            <a:endParaRPr lang="en-US" dirty="0"/>
          </a:p>
          <a:p>
            <a:pPr lvl="1"/>
            <a:r>
              <a:rPr lang="en-US" dirty="0"/>
              <a:t>Using a high call rate percentage</a:t>
            </a:r>
          </a:p>
          <a:p>
            <a:pPr lvl="1"/>
            <a:r>
              <a:rPr lang="en-US" dirty="0"/>
              <a:t>Removing loci that show a wide variance of depth across individuals</a:t>
            </a:r>
          </a:p>
          <a:p>
            <a:pPr lvl="1"/>
            <a:r>
              <a:rPr lang="en-US" dirty="0"/>
              <a:t>Software package </a:t>
            </a:r>
            <a:r>
              <a:rPr lang="en-US" dirty="0" err="1"/>
              <a:t>GBStools</a:t>
            </a:r>
            <a:r>
              <a:rPr lang="en-US" dirty="0"/>
              <a:t> </a:t>
            </a:r>
            <a:r>
              <a:rPr lang="en-US" sz="1900" dirty="0"/>
              <a:t>(http://</a:t>
            </a:r>
            <a:r>
              <a:rPr lang="en-US" sz="1900" dirty="0" err="1"/>
              <a:t>journals.plos.org</a:t>
            </a:r>
            <a:r>
              <a:rPr lang="en-US" sz="1900" dirty="0"/>
              <a:t>/</a:t>
            </a:r>
            <a:r>
              <a:rPr lang="en-US" sz="1900" dirty="0" err="1"/>
              <a:t>plosgenetics</a:t>
            </a:r>
            <a:r>
              <a:rPr lang="en-US" sz="1900" dirty="0"/>
              <a:t>/</a:t>
            </a:r>
            <a:r>
              <a:rPr lang="en-US" sz="1900" dirty="0" err="1"/>
              <a:t>article?id</a:t>
            </a:r>
            <a:r>
              <a:rPr lang="en-US" sz="1900" dirty="0"/>
              <a:t>=10.1371/journal.pgen.1005631)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5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629" y="936982"/>
            <a:ext cx="10714704" cy="5582349"/>
          </a:xfrm>
        </p:spPr>
        <p:txBody>
          <a:bodyPr>
            <a:noAutofit/>
          </a:bodyPr>
          <a:lstStyle/>
          <a:p>
            <a:r>
              <a:rPr lang="en-US" sz="3200" dirty="0"/>
              <a:t>Restriction fragment length bias</a:t>
            </a:r>
          </a:p>
          <a:p>
            <a:pPr lvl="1"/>
            <a:r>
              <a:rPr lang="en-US" sz="2800" dirty="0"/>
              <a:t>This happens when shorter restriction fragments are not completely </a:t>
            </a:r>
            <a:r>
              <a:rPr lang="en-US" sz="2800" dirty="0" err="1"/>
              <a:t>sonicated</a:t>
            </a:r>
            <a:r>
              <a:rPr lang="en-US" sz="2800" dirty="0"/>
              <a:t> relative to larger ones.  They get lower levels of coverage and are more likely to suffer allele and locus dropout (Davey et al. 2013)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Mitigate by avoiding </a:t>
            </a:r>
            <a:r>
              <a:rPr lang="en-US" sz="2800" dirty="0" err="1"/>
              <a:t>mbRAD</a:t>
            </a:r>
            <a:endParaRPr lang="en-US" sz="2800" dirty="0"/>
          </a:p>
          <a:p>
            <a:pPr lvl="2"/>
            <a:r>
              <a:rPr lang="en-US" sz="2400" dirty="0"/>
              <a:t>Bias is only present in the </a:t>
            </a:r>
            <a:r>
              <a:rPr lang="en-US" sz="2400" dirty="0" err="1"/>
              <a:t>mbRAD</a:t>
            </a:r>
            <a:r>
              <a:rPr lang="en-US" sz="2400" dirty="0"/>
              <a:t> protocol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Adjust enzyme choice and experiment with different sonication techniques</a:t>
            </a:r>
          </a:p>
          <a:p>
            <a:pPr lvl="2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0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84720"/>
            <a:ext cx="10125021" cy="5794375"/>
          </a:xfrm>
        </p:spPr>
        <p:txBody>
          <a:bodyPr>
            <a:normAutofit/>
          </a:bodyPr>
          <a:lstStyle/>
          <a:p>
            <a:r>
              <a:rPr lang="en-US" sz="3200" dirty="0"/>
              <a:t>PCR bias</a:t>
            </a:r>
          </a:p>
          <a:p>
            <a:pPr lvl="1"/>
            <a:r>
              <a:rPr lang="en-US" sz="2800" dirty="0"/>
              <a:t>PCR biases the relative coverage of loci and can bias the relative coverage of alleles (though this is more likely in </a:t>
            </a:r>
            <a:r>
              <a:rPr lang="en-US" sz="2800" dirty="0" err="1"/>
              <a:t>mbRAD</a:t>
            </a:r>
            <a:r>
              <a:rPr lang="en-US" sz="2800" dirty="0"/>
              <a:t> relative to others).</a:t>
            </a:r>
          </a:p>
          <a:p>
            <a:pPr lvl="1"/>
            <a:r>
              <a:rPr lang="en-US" sz="2800" dirty="0"/>
              <a:t>PCR bias can be mitigated several ways:</a:t>
            </a:r>
          </a:p>
          <a:p>
            <a:pPr lvl="2"/>
            <a:r>
              <a:rPr lang="en-US" sz="2400" dirty="0"/>
              <a:t>Experimentally</a:t>
            </a:r>
          </a:p>
          <a:p>
            <a:pPr lvl="3"/>
            <a:r>
              <a:rPr lang="en-US" sz="2000" dirty="0"/>
              <a:t>PCR enrichment can be modified to reduce bias (</a:t>
            </a:r>
            <a:r>
              <a:rPr lang="en-US" sz="2000" dirty="0" err="1"/>
              <a:t>Aird</a:t>
            </a:r>
            <a:r>
              <a:rPr lang="en-US" sz="2000" dirty="0"/>
              <a:t> et al. 2012; </a:t>
            </a:r>
            <a:r>
              <a:rPr lang="en-US" sz="2000" dirty="0" err="1"/>
              <a:t>Oyola</a:t>
            </a:r>
            <a:r>
              <a:rPr lang="en-US" sz="2000" dirty="0"/>
              <a:t> et al. 2012)</a:t>
            </a:r>
          </a:p>
          <a:p>
            <a:pPr lvl="3"/>
            <a:r>
              <a:rPr lang="en-US" sz="2000" dirty="0"/>
              <a:t>PCR can be removed from library prep in </a:t>
            </a:r>
            <a:r>
              <a:rPr lang="en-US" sz="2000" dirty="0" err="1"/>
              <a:t>ezRAD</a:t>
            </a:r>
            <a:endParaRPr lang="en-US" sz="2000" dirty="0"/>
          </a:p>
          <a:p>
            <a:pPr lvl="3"/>
            <a:r>
              <a:rPr lang="en-US" sz="2000" dirty="0"/>
              <a:t>Degenerate tags can be added to adapters to help distinguish duplicates (</a:t>
            </a:r>
            <a:r>
              <a:rPr lang="en-US" sz="2000" dirty="0" err="1"/>
              <a:t>Casbon</a:t>
            </a:r>
            <a:r>
              <a:rPr lang="en-US" sz="2000" dirty="0"/>
              <a:t> et al. 2011; </a:t>
            </a:r>
            <a:r>
              <a:rPr lang="en-US" sz="2000" dirty="0" err="1"/>
              <a:t>Schweyen</a:t>
            </a:r>
            <a:r>
              <a:rPr lang="en-US" sz="2000" dirty="0"/>
              <a:t> et. al 2014)</a:t>
            </a:r>
          </a:p>
          <a:p>
            <a:pPr lvl="3"/>
            <a:r>
              <a:rPr lang="en-US" sz="2000" dirty="0"/>
              <a:t>Replicate libraries can be used to model library prep error</a:t>
            </a:r>
          </a:p>
          <a:p>
            <a:pPr lvl="2"/>
            <a:r>
              <a:rPr lang="en-US" sz="2400" dirty="0" err="1"/>
              <a:t>Bioinformatically</a:t>
            </a:r>
            <a:endParaRPr lang="en-US" sz="2400" dirty="0"/>
          </a:p>
          <a:p>
            <a:pPr lvl="3"/>
            <a:r>
              <a:rPr lang="en-US" sz="2000" dirty="0"/>
              <a:t>The length and alignment of randomly sheared fragments can be used to identify duplicates.  Though, this is only applicable to </a:t>
            </a:r>
            <a:r>
              <a:rPr lang="en-US" sz="2000" dirty="0" err="1"/>
              <a:t>mbRAD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1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“R” is for Restriction Enzyme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802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9110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3802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9110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15854" y="12596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15854" y="16429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4329" y="12458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33596" y="16290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4329" y="16405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35925" y="12712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556" y="2511149"/>
            <a:ext cx="2523832" cy="188926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602691" y="56806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055771" y="47662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602691" y="60948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055771" y="51804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80516" y="46124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80516" y="59101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08991" y="55130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98258" y="49818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208991" y="59077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00587" y="46240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2" grpId="0"/>
      <p:bldP spid="23" grpId="0"/>
      <p:bldP spid="24" grpId="0"/>
      <p:bldP spid="27" grpId="0" animBg="1"/>
      <p:bldP spid="28" grpId="0" animBg="1"/>
      <p:bldP spid="30" grpId="0" animBg="1"/>
      <p:bldP spid="31" grpId="0" animBg="1"/>
      <p:bldP spid="32" grpId="0"/>
      <p:bldP spid="33" grpId="0"/>
      <p:bldP spid="45" grpId="0"/>
      <p:bldP spid="46" grpId="0"/>
      <p:bldP spid="47" grpId="0"/>
      <p:bldP spid="4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28600" y="818460"/>
            <a:ext cx="10125021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Size selection/Library bias</a:t>
            </a:r>
          </a:p>
          <a:p>
            <a:pPr lvl="1"/>
            <a:r>
              <a:rPr lang="en-US" sz="3200" dirty="0"/>
              <a:t>This bias occurs when inconsistency in size selection leads to locus (or even worse) allele dropout</a:t>
            </a:r>
          </a:p>
          <a:p>
            <a:pPr lvl="1"/>
            <a:endParaRPr lang="en-US" sz="3200" dirty="0"/>
          </a:p>
          <a:p>
            <a:pPr lvl="1"/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153"/>
          <a:stretch/>
        </p:blipFill>
        <p:spPr>
          <a:xfrm>
            <a:off x="10995202" y="717783"/>
            <a:ext cx="1084735" cy="53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12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pc_of_all_outlier_loci (4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52846" y="14683364"/>
            <a:ext cx="2356502" cy="2461761"/>
          </a:xfrm>
          <a:prstGeom prst="rect">
            <a:avLst/>
          </a:prstGeom>
        </p:spPr>
      </p:pic>
      <p:pic>
        <p:nvPicPr>
          <p:cNvPr id="6" name="Picture 5" descr="dapc_with_biased_loci_remov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51741" y="14565782"/>
            <a:ext cx="2230078" cy="2461761"/>
          </a:xfrm>
          <a:prstGeom prst="rect">
            <a:avLst/>
          </a:prstGeom>
        </p:spPr>
      </p:pic>
      <p:pic>
        <p:nvPicPr>
          <p:cNvPr id="7" name="Picture 6" descr="percentage_of_loci_with_potential_library_bias (2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8112" y="1496753"/>
            <a:ext cx="2356502" cy="2356502"/>
          </a:xfrm>
          <a:prstGeom prst="rect">
            <a:avLst/>
          </a:prstGeom>
        </p:spPr>
      </p:pic>
      <p:pic>
        <p:nvPicPr>
          <p:cNvPr id="8" name="Picture 7" descr="with_biased_loci_removed (3)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5933" y="14799206"/>
            <a:ext cx="2230078" cy="1115039"/>
          </a:xfrm>
          <a:prstGeom prst="rect">
            <a:avLst/>
          </a:prstGeom>
        </p:spPr>
      </p:pic>
      <p:pic>
        <p:nvPicPr>
          <p:cNvPr id="9" name="Picture 8" descr="all_loci (7)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2794" y="9896857"/>
            <a:ext cx="2230078" cy="1115039"/>
          </a:xfrm>
          <a:prstGeom prst="rect">
            <a:avLst/>
          </a:prstGeom>
        </p:spPr>
      </p:pic>
      <p:pic>
        <p:nvPicPr>
          <p:cNvPr id="11" name="Picture 10" descr="PAG.Poster.PuritzMGL.pdf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834" t="23228" r="2177" b="30234"/>
          <a:stretch/>
        </p:blipFill>
        <p:spPr>
          <a:xfrm>
            <a:off x="2997535" y="94065"/>
            <a:ext cx="6196930" cy="62942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0" y="649055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http://</a:t>
            </a:r>
            <a:r>
              <a:rPr lang="en-US" dirty="0" err="1">
                <a:solidFill>
                  <a:srgbClr val="FFFFFF"/>
                </a:solidFill>
              </a:rPr>
              <a:t>figshare.com</a:t>
            </a:r>
            <a:r>
              <a:rPr lang="en-US" dirty="0">
                <a:solidFill>
                  <a:srgbClr val="FFFFFF"/>
                </a:solidFill>
              </a:rPr>
              <a:t>/articles/Puritz_PAGXIII_Poster_1025/1287474</a:t>
            </a:r>
          </a:p>
        </p:txBody>
      </p:sp>
    </p:spTree>
    <p:extLst>
      <p:ext uri="{BB962C8B-B14F-4D97-AF65-F5344CB8AC3E}">
        <p14:creationId xmlns:p14="http://schemas.microsoft.com/office/powerpoint/2010/main" val="17812107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18460"/>
            <a:ext cx="10125021" cy="4351338"/>
          </a:xfrm>
        </p:spPr>
        <p:txBody>
          <a:bodyPr>
            <a:noAutofit/>
          </a:bodyPr>
          <a:lstStyle/>
          <a:p>
            <a:r>
              <a:rPr lang="en-US" sz="3600" dirty="0"/>
              <a:t>Size selection/Library bias</a:t>
            </a:r>
          </a:p>
          <a:p>
            <a:pPr lvl="1"/>
            <a:r>
              <a:rPr lang="en-US" sz="3200" dirty="0"/>
              <a:t>This bias occurs when inconsistency in size selection leads to locus (or even worse) allele dropout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Size selection bias can be mitigated in several ways</a:t>
            </a:r>
          </a:p>
          <a:p>
            <a:pPr lvl="2"/>
            <a:r>
              <a:rPr lang="en-US" sz="2800" dirty="0"/>
              <a:t>Using an automated instrument like a Pippin prep</a:t>
            </a:r>
          </a:p>
          <a:p>
            <a:pPr lvl="2"/>
            <a:r>
              <a:rPr lang="en-US" sz="2800" dirty="0"/>
              <a:t>Spreading samples from the same locality across different libraries</a:t>
            </a:r>
          </a:p>
          <a:p>
            <a:pPr lvl="2"/>
            <a:r>
              <a:rPr lang="en-US" sz="2800" dirty="0"/>
              <a:t>Use a </a:t>
            </a:r>
            <a:r>
              <a:rPr lang="en-US" sz="2800" dirty="0" err="1"/>
              <a:t>RADseq</a:t>
            </a:r>
            <a:r>
              <a:rPr lang="en-US" sz="2800" dirty="0"/>
              <a:t> protocol like </a:t>
            </a:r>
            <a:r>
              <a:rPr lang="en-US" sz="2800" dirty="0" err="1"/>
              <a:t>mbRAD</a:t>
            </a:r>
            <a:r>
              <a:rPr lang="en-US" sz="2800" dirty="0"/>
              <a:t> or 2bRAD that does not utilize size selection</a:t>
            </a:r>
          </a:p>
          <a:p>
            <a:pPr lvl="2"/>
            <a:r>
              <a:rPr lang="en-US" sz="2800" dirty="0"/>
              <a:t>Choosing an enzyme or combination that has a less frequent cut site and then using a larger size selection window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2"/>
          <a:stretch/>
        </p:blipFill>
        <p:spPr>
          <a:xfrm>
            <a:off x="10995202" y="717783"/>
            <a:ext cx="1084735" cy="61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5400" dirty="0"/>
              <a:t>RADseq Pipelines: </a:t>
            </a:r>
            <a:br>
              <a:rPr lang="en-US" sz="5400" dirty="0"/>
            </a:br>
            <a:r>
              <a:rPr lang="en-US" sz="4000" dirty="0"/>
              <a:t>an overview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0891D424-45FB-DC47-9740-F969EE95DF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0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82" y="754755"/>
            <a:ext cx="10294903" cy="5865090"/>
          </a:xfrm>
        </p:spPr>
        <p:txBody>
          <a:bodyPr>
            <a:normAutofit/>
          </a:bodyPr>
          <a:lstStyle/>
          <a:p>
            <a:r>
              <a:rPr lang="en-US" sz="3200" dirty="0"/>
              <a:t>Stacks (</a:t>
            </a:r>
            <a:r>
              <a:rPr lang="en-US" sz="3200" dirty="0" err="1"/>
              <a:t>Catchen</a:t>
            </a:r>
            <a:r>
              <a:rPr lang="en-US" sz="3200" dirty="0"/>
              <a:t> et al. 2013)</a:t>
            </a:r>
          </a:p>
          <a:p>
            <a:pPr lvl="1"/>
            <a:r>
              <a:rPr lang="en-US" sz="2800" dirty="0"/>
              <a:t>The first mainstream </a:t>
            </a:r>
            <a:r>
              <a:rPr lang="en-US" sz="2800" dirty="0" err="1"/>
              <a:t>RADseq</a:t>
            </a:r>
            <a:r>
              <a:rPr lang="en-US" sz="2800" dirty="0"/>
              <a:t> software</a:t>
            </a:r>
          </a:p>
          <a:p>
            <a:pPr lvl="1"/>
            <a:r>
              <a:rPr lang="en-US" sz="2800" dirty="0"/>
              <a:t>Designed specifically for </a:t>
            </a:r>
            <a:r>
              <a:rPr lang="en-US" sz="2800" dirty="0" err="1"/>
              <a:t>mbRAd</a:t>
            </a:r>
            <a:r>
              <a:rPr lang="en-US" sz="2800" dirty="0"/>
              <a:t> but can handle </a:t>
            </a:r>
            <a:r>
              <a:rPr lang="en-US" sz="2800" dirty="0" err="1"/>
              <a:t>ddRAD</a:t>
            </a:r>
            <a:endParaRPr lang="en-US" sz="2800" dirty="0"/>
          </a:p>
          <a:p>
            <a:r>
              <a:rPr lang="en-US" sz="3200" dirty="0"/>
              <a:t>dDocent (Puritz et al. 2014)</a:t>
            </a:r>
          </a:p>
          <a:p>
            <a:pPr lvl="1"/>
            <a:r>
              <a:rPr lang="en-US" sz="2800" dirty="0"/>
              <a:t>Simple customizable backbone for bioinformatics</a:t>
            </a:r>
          </a:p>
          <a:p>
            <a:pPr lvl="1"/>
            <a:r>
              <a:rPr lang="en-US" sz="2800" dirty="0"/>
              <a:t>Designed specifically for </a:t>
            </a:r>
            <a:r>
              <a:rPr lang="en-US" sz="2800" dirty="0" err="1"/>
              <a:t>ddRAD</a:t>
            </a:r>
            <a:r>
              <a:rPr lang="en-US" sz="2800" dirty="0"/>
              <a:t> and </a:t>
            </a:r>
            <a:r>
              <a:rPr lang="en-US" sz="2800" dirty="0" err="1"/>
              <a:t>ezRAD</a:t>
            </a:r>
            <a:endParaRPr lang="en-US" sz="2800" dirty="0"/>
          </a:p>
          <a:p>
            <a:r>
              <a:rPr lang="en-US" sz="3200" dirty="0" err="1"/>
              <a:t>pyRAD</a:t>
            </a:r>
            <a:r>
              <a:rPr lang="en-US" sz="3200" dirty="0"/>
              <a:t> (Eaton 2014)</a:t>
            </a:r>
          </a:p>
          <a:p>
            <a:pPr lvl="1"/>
            <a:r>
              <a:rPr lang="en-US" sz="2800" dirty="0"/>
              <a:t>Analysis pipeline written in python</a:t>
            </a:r>
          </a:p>
          <a:p>
            <a:pPr lvl="1"/>
            <a:r>
              <a:rPr lang="en-US" sz="2800" dirty="0"/>
              <a:t>Can handle many </a:t>
            </a:r>
            <a:r>
              <a:rPr lang="en-US" sz="2800" dirty="0" err="1"/>
              <a:t>RADseq</a:t>
            </a:r>
            <a:r>
              <a:rPr lang="en-US" sz="2800" dirty="0"/>
              <a:t> types, focused on </a:t>
            </a:r>
            <a:r>
              <a:rPr lang="en-US" sz="2800" dirty="0" err="1"/>
              <a:t>phylogentics</a:t>
            </a:r>
            <a:endParaRPr lang="en-US" sz="2800" dirty="0"/>
          </a:p>
          <a:p>
            <a:r>
              <a:rPr lang="en-US" sz="3200" dirty="0" err="1"/>
              <a:t>aftrRAD</a:t>
            </a:r>
            <a:r>
              <a:rPr lang="en-US" sz="3200" dirty="0"/>
              <a:t> (</a:t>
            </a:r>
            <a:r>
              <a:rPr lang="en-US" sz="3200" dirty="0" err="1"/>
              <a:t>Sovic</a:t>
            </a:r>
            <a:r>
              <a:rPr lang="en-US" sz="3200" dirty="0"/>
              <a:t> et al. 2015)</a:t>
            </a:r>
          </a:p>
          <a:p>
            <a:pPr lvl="1"/>
            <a:r>
              <a:rPr lang="en-US" sz="2800" dirty="0"/>
              <a:t>Newest kid on the blog</a:t>
            </a:r>
          </a:p>
          <a:p>
            <a:pPr lvl="1"/>
            <a:r>
              <a:rPr lang="en-US" sz="2800" dirty="0"/>
              <a:t>Offers a blend between Stacks and </a:t>
            </a:r>
            <a:r>
              <a:rPr lang="en-US" sz="2800" dirty="0" err="1"/>
              <a:t>pyRAD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0242"/>
          <a:stretch/>
        </p:blipFill>
        <p:spPr>
          <a:xfrm>
            <a:off x="10995202" y="717784"/>
            <a:ext cx="1084735" cy="12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33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By far the most developed software option.  </a:t>
            </a:r>
          </a:p>
          <a:p>
            <a:r>
              <a:rPr lang="en-US" dirty="0"/>
              <a:t>Syncs with a MySQL database</a:t>
            </a:r>
          </a:p>
          <a:p>
            <a:r>
              <a:rPr lang="en-US" dirty="0"/>
              <a:t>Can handle reference based analysis or </a:t>
            </a:r>
            <a:r>
              <a:rPr lang="en-US" i="1" dirty="0"/>
              <a:t>de novo </a:t>
            </a:r>
            <a:r>
              <a:rPr lang="en-US" dirty="0"/>
              <a:t> assembly</a:t>
            </a:r>
          </a:p>
          <a:p>
            <a:r>
              <a:rPr lang="en-US" dirty="0"/>
              <a:t>Can output multiple formats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i="1" dirty="0"/>
              <a:t>de novo </a:t>
            </a:r>
            <a:r>
              <a:rPr lang="en-US" dirty="0"/>
              <a:t>assembly method cannot handle INDEL variation at all.  </a:t>
            </a:r>
          </a:p>
          <a:p>
            <a:pPr lvl="1"/>
            <a:r>
              <a:rPr lang="en-US" dirty="0"/>
              <a:t>Reads with INDELs will not cluster together</a:t>
            </a:r>
          </a:p>
          <a:p>
            <a:r>
              <a:rPr lang="en-US" dirty="0"/>
              <a:t>Reads must remain a fixed length, so low quality reads are removed instead of trimmed</a:t>
            </a:r>
          </a:p>
          <a:p>
            <a:r>
              <a:rPr lang="en-US" dirty="0"/>
              <a:t>Does not call SNPs in PE reads</a:t>
            </a:r>
          </a:p>
          <a:p>
            <a:r>
              <a:rPr lang="en-US" dirty="0"/>
              <a:t>Has a single sample, single base pair model for SNP calling</a:t>
            </a:r>
          </a:p>
          <a:p>
            <a:pPr lvl="1"/>
            <a:r>
              <a:rPr lang="en-US" dirty="0" err="1"/>
              <a:t>rxstacks</a:t>
            </a:r>
            <a:r>
              <a:rPr lang="en-US" dirty="0"/>
              <a:t> does improved SNP calls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19756"/>
          <a:stretch/>
        </p:blipFill>
        <p:spPr>
          <a:xfrm>
            <a:off x="10995202" y="717783"/>
            <a:ext cx="1084735" cy="49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8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dDocent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Performs read trimming and is INDEL aware for assembly and read mapping</a:t>
            </a:r>
          </a:p>
          <a:p>
            <a:r>
              <a:rPr lang="en-US" dirty="0"/>
              <a:t>Follows a stepwise, traditional NGS workflow</a:t>
            </a:r>
          </a:p>
          <a:p>
            <a:r>
              <a:rPr lang="en-US" dirty="0"/>
              <a:t>Has a novel data reduction method for </a:t>
            </a:r>
            <a:r>
              <a:rPr lang="en-US" i="1" dirty="0"/>
              <a:t>de novo </a:t>
            </a:r>
            <a:r>
              <a:rPr lang="en-US" dirty="0"/>
              <a:t>assembly</a:t>
            </a:r>
          </a:p>
          <a:p>
            <a:r>
              <a:rPr lang="en-US" dirty="0"/>
              <a:t>Open source BASH code that is easy to customize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Currently the final output is limited to VCF files.</a:t>
            </a:r>
          </a:p>
          <a:p>
            <a:endParaRPr lang="en-US" dirty="0"/>
          </a:p>
          <a:p>
            <a:r>
              <a:rPr lang="en-US" dirty="0"/>
              <a:t>Requires several different software dependencies and can be difficult to install.</a:t>
            </a:r>
          </a:p>
          <a:p>
            <a:endParaRPr lang="en-US" dirty="0"/>
          </a:p>
          <a:p>
            <a:r>
              <a:rPr lang="en-US" dirty="0"/>
              <a:t>Limited by the development of dependent packages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19756"/>
          <a:stretch/>
        </p:blipFill>
        <p:spPr>
          <a:xfrm>
            <a:off x="10995202" y="717783"/>
            <a:ext cx="1084735" cy="49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pyRAD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Flexible package designed to handle multiple different </a:t>
            </a:r>
            <a:r>
              <a:rPr lang="en-US" dirty="0" err="1"/>
              <a:t>RADseq</a:t>
            </a:r>
            <a:r>
              <a:rPr lang="en-US" dirty="0"/>
              <a:t> methods</a:t>
            </a:r>
          </a:p>
          <a:p>
            <a:r>
              <a:rPr lang="en-US" dirty="0"/>
              <a:t>Open source, easy to read python code</a:t>
            </a:r>
          </a:p>
          <a:p>
            <a:r>
              <a:rPr lang="en-US" dirty="0"/>
              <a:t>Performs clustering and alignment, so INDELS are properly handled</a:t>
            </a:r>
          </a:p>
          <a:p>
            <a:r>
              <a:rPr lang="en-US" dirty="0"/>
              <a:t>Can output several different output types directly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Cannot handle a reference genome.   Only does </a:t>
            </a:r>
            <a:r>
              <a:rPr lang="en-US" i="1" dirty="0"/>
              <a:t>de novo </a:t>
            </a:r>
            <a:r>
              <a:rPr lang="en-US" dirty="0"/>
              <a:t> assembly</a:t>
            </a:r>
          </a:p>
          <a:p>
            <a:endParaRPr lang="en-US" dirty="0"/>
          </a:p>
          <a:p>
            <a:r>
              <a:rPr lang="en-US" dirty="0"/>
              <a:t>Has a single sample, single base pair model for SNP calling</a:t>
            </a:r>
          </a:p>
          <a:p>
            <a:endParaRPr lang="en-US" dirty="0"/>
          </a:p>
          <a:p>
            <a:r>
              <a:rPr lang="en-US" dirty="0"/>
              <a:t>Is designed mostly for phylogenetics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562"/>
          <a:stretch/>
        </p:blipFill>
        <p:spPr>
          <a:xfrm>
            <a:off x="10995202" y="717782"/>
            <a:ext cx="1084735" cy="55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6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aftrRAD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Performs clustering and alignment, so INDELS are properly handled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Is tuned to be more sensitive than </a:t>
            </a:r>
            <a:r>
              <a:rPr lang="en-US" dirty="0" err="1"/>
              <a:t>pyRAD</a:t>
            </a:r>
            <a:r>
              <a:rPr lang="en-US" dirty="0"/>
              <a:t> for polymorphic loci</a:t>
            </a:r>
          </a:p>
          <a:p>
            <a:endParaRPr lang="en-US" dirty="0"/>
          </a:p>
          <a:p>
            <a:r>
              <a:rPr lang="en-US" dirty="0"/>
              <a:t>Output can be converted to a variety of formats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Cannot handle a reference genome.   Only does </a:t>
            </a:r>
            <a:r>
              <a:rPr lang="en-US" i="1" dirty="0"/>
              <a:t>de novo </a:t>
            </a:r>
            <a:r>
              <a:rPr lang="en-US" dirty="0"/>
              <a:t> assembly</a:t>
            </a:r>
          </a:p>
          <a:p>
            <a:endParaRPr lang="en-US" dirty="0"/>
          </a:p>
          <a:p>
            <a:r>
              <a:rPr lang="en-US" dirty="0"/>
              <a:t>Has a single sample, single base pair model for SNP calling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-407"/>
          <a:stretch/>
        </p:blipFill>
        <p:spPr>
          <a:xfrm>
            <a:off x="10995202" y="717784"/>
            <a:ext cx="1084735" cy="61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DNA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0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Enzyme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Enzymes 1 and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gular Pentagon 11"/>
          <p:cNvSpPr/>
          <p:nvPr/>
        </p:nvSpPr>
        <p:spPr>
          <a:xfrm>
            <a:off x="37329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gular Pentagon 12"/>
          <p:cNvSpPr/>
          <p:nvPr/>
        </p:nvSpPr>
        <p:spPr>
          <a:xfrm>
            <a:off x="53331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gular Pentagon 14"/>
          <p:cNvSpPr/>
          <p:nvPr/>
        </p:nvSpPr>
        <p:spPr>
          <a:xfrm>
            <a:off x="84700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74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738644C9-41D9-084C-9AFC-B7A37B7633C8}" vid="{6B2D3544-6E9E-5445-ABAF-74225983AC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7263</TotalTime>
  <Words>2362</Words>
  <Application>Microsoft Macintosh PowerPoint</Application>
  <PresentationFormat>Widescreen</PresentationFormat>
  <Paragraphs>540</Paragraphs>
  <Slides>68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Avenir Next Condensed Regular</vt:lpstr>
      <vt:lpstr>Calibri</vt:lpstr>
      <vt:lpstr>Calibri Light</vt:lpstr>
      <vt:lpstr>Helvetica</vt:lpstr>
      <vt:lpstr>Helvetica Neue</vt:lpstr>
      <vt:lpstr>Office Theme</vt:lpstr>
      <vt:lpstr>Population Genomics for non-model organisms</vt:lpstr>
      <vt:lpstr>Population Genomics for non-model organisms</vt:lpstr>
      <vt:lpstr>Population Genomics for non-model organisms</vt:lpstr>
      <vt:lpstr>Population Genomics for non-model organisms</vt:lpstr>
      <vt:lpstr>What is RADseq?</vt:lpstr>
      <vt:lpstr>The “R” is for Restriction Enzyme</vt:lpstr>
      <vt:lpstr>Genomic DNA</vt:lpstr>
      <vt:lpstr>Restriction Enzyme 1</vt:lpstr>
      <vt:lpstr>Restriction Enzymes 1 and 2</vt:lpstr>
      <vt:lpstr>Digested DNA</vt:lpstr>
      <vt:lpstr>Reduced Genome Representation</vt:lpstr>
      <vt:lpstr>The beginning and end of each locus is known</vt:lpstr>
      <vt:lpstr>The beginning and end of each locus is known</vt:lpstr>
      <vt:lpstr>The beginning and end of each locus is known</vt:lpstr>
      <vt:lpstr>Barcoding</vt:lpstr>
      <vt:lpstr>Pooling</vt:lpstr>
      <vt:lpstr>NGS Workflow</vt:lpstr>
      <vt:lpstr>Single Nucleotide Polymorphism (SNP)</vt:lpstr>
      <vt:lpstr>RAD: what is it good for?</vt:lpstr>
      <vt:lpstr>PowerPoint Presentation</vt:lpstr>
      <vt:lpstr>Sex-biased dispersal</vt:lpstr>
      <vt:lpstr>Bonnethead Sharks (Sphyrna tiburo) </vt:lpstr>
      <vt:lpstr>Bonnethead Population Genomics</vt:lpstr>
      <vt:lpstr>RAD data</vt:lpstr>
      <vt:lpstr>FST across all loci</vt:lpstr>
      <vt:lpstr>FST across all loci</vt:lpstr>
      <vt:lpstr>FST across all loci</vt:lpstr>
      <vt:lpstr>RAD data</vt:lpstr>
      <vt:lpstr>Bonnethead DAPC</vt:lpstr>
      <vt:lpstr>Drivers of outlier allele frequencies</vt:lpstr>
      <vt:lpstr>Drivers of outlier allele frequencies</vt:lpstr>
      <vt:lpstr>Breaking RAD: Limitations of RADseq for studying adaptation</vt:lpstr>
      <vt:lpstr>Limited by linkage and enzyme choice</vt:lpstr>
      <vt:lpstr>Size of linkage blocks impact chance of detection</vt:lpstr>
      <vt:lpstr>Understanding limitations</vt:lpstr>
      <vt:lpstr>Is RAD broken?</vt:lpstr>
      <vt:lpstr>RADseq Methods</vt:lpstr>
      <vt:lpstr>The many flavors of RAD</vt:lpstr>
      <vt:lpstr>mbRAD</vt:lpstr>
      <vt:lpstr>mbRAD</vt:lpstr>
      <vt:lpstr>ddRAD</vt:lpstr>
      <vt:lpstr>ddRAD</vt:lpstr>
      <vt:lpstr>2bRAD</vt:lpstr>
      <vt:lpstr>2bRAD</vt:lpstr>
      <vt:lpstr>ezRAD</vt:lpstr>
      <vt:lpstr>ezRAD</vt:lpstr>
      <vt:lpstr>RAD Capture Methods</vt:lpstr>
      <vt:lpstr>RAD Capture Methods</vt:lpstr>
      <vt:lpstr>mbRAD</vt:lpstr>
      <vt:lpstr>ddRAD</vt:lpstr>
      <vt:lpstr>2bRAD</vt:lpstr>
      <vt:lpstr>ezRAD</vt:lpstr>
      <vt:lpstr>RAD Capture Methods</vt:lpstr>
      <vt:lpstr>Let’s discuss!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PowerPoint Presentation</vt:lpstr>
      <vt:lpstr>Mitigating major RADseq Biases</vt:lpstr>
      <vt:lpstr>RADseq Pipelines:  an overview</vt:lpstr>
      <vt:lpstr>The pipelines</vt:lpstr>
      <vt:lpstr>Stacks</vt:lpstr>
      <vt:lpstr>dDocent</vt:lpstr>
      <vt:lpstr>pyRAD</vt:lpstr>
      <vt:lpstr>aftrRAD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RADseq:  an overview</dc:title>
  <dc:creator>Jonathan Puritz</dc:creator>
  <cp:lastModifiedBy>Jonathan Puritz</cp:lastModifiedBy>
  <cp:revision>276</cp:revision>
  <dcterms:created xsi:type="dcterms:W3CDTF">2016-02-27T11:20:31Z</dcterms:created>
  <dcterms:modified xsi:type="dcterms:W3CDTF">2019-02-20T15:40:38Z</dcterms:modified>
</cp:coreProperties>
</file>